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64" r:id="rId4"/>
    <p:sldId id="260" r:id="rId5"/>
    <p:sldId id="259" r:id="rId6"/>
    <p:sldId id="266" r:id="rId7"/>
    <p:sldId id="262" r:id="rId8"/>
    <p:sldId id="265" r:id="rId9"/>
    <p:sldId id="267" r:id="rId10"/>
    <p:sldId id="268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9" autoAdjust="0"/>
    <p:restoredTop sz="94570" autoAdjust="0"/>
  </p:normalViewPr>
  <p:slideViewPr>
    <p:cSldViewPr>
      <p:cViewPr varScale="1">
        <p:scale>
          <a:sx n="54" d="100"/>
          <a:sy n="54" d="100"/>
        </p:scale>
        <p:origin x="-4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23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F94B20C-F866-41A3-9A28-E4104A446DEB}" type="datetimeFigureOut">
              <a:rPr lang="uk-UA" smtClean="0"/>
              <a:pPr/>
              <a:t>04.11.2012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1FCA67-8C12-4A8A-984F-76700633B64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Площа трикутника</a:t>
            </a:r>
            <a:endParaRPr lang="uk-UA" dirty="0"/>
          </a:p>
        </p:txBody>
      </p:sp>
      <p:pic>
        <p:nvPicPr>
          <p:cNvPr id="5122" name="Picture 2" descr="http://im7-tub-ua.yandex.net/i?id=265988837-24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642918"/>
            <a:ext cx="2214578" cy="2214578"/>
          </a:xfrm>
          <a:prstGeom prst="rect">
            <a:avLst/>
          </a:prstGeom>
          <a:noFill/>
        </p:spPr>
      </p:pic>
      <p:pic>
        <p:nvPicPr>
          <p:cNvPr id="5124" name="Picture 4" descr="http://im8-tub-ua.yandex.net/i?id=44046067-54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639928">
            <a:off x="6301509" y="4015501"/>
            <a:ext cx="2143130" cy="2143130"/>
          </a:xfrm>
          <a:prstGeom prst="rect">
            <a:avLst/>
          </a:prstGeom>
          <a:noFill/>
        </p:spPr>
      </p:pic>
      <p:pic>
        <p:nvPicPr>
          <p:cNvPr id="5126" name="Picture 6" descr="http://im4-tub-ua.yandex.net/i?id=61813204-47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876"/>
            <a:ext cx="4643470" cy="2989358"/>
          </a:xfrm>
          <a:prstGeom prst="rect">
            <a:avLst/>
          </a:prstGeom>
          <a:noFill/>
        </p:spPr>
      </p:pic>
      <p:pic>
        <p:nvPicPr>
          <p:cNvPr id="5128" name="Picture 8" descr="http://im3-tub-ua.yandex.net/i?id=285560347-66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571480"/>
            <a:ext cx="2500330" cy="231512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dirty="0" smtClean="0"/>
              <a:t>Урок №4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8183880" cy="1051560"/>
          </a:xfrm>
        </p:spPr>
        <p:txBody>
          <a:bodyPr/>
          <a:lstStyle/>
          <a:p>
            <a:r>
              <a:rPr lang="uk-UA" dirty="0" smtClean="0"/>
              <a:t>Домашнє завдання: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0120" y="2357430"/>
            <a:ext cx="8183880" cy="4187952"/>
          </a:xfrm>
        </p:spPr>
        <p:txBody>
          <a:bodyPr/>
          <a:lstStyle/>
          <a:p>
            <a:r>
              <a:rPr lang="uk-UA" dirty="0" smtClean="0"/>
              <a:t>Тест №3 с. 47</a:t>
            </a:r>
          </a:p>
          <a:p>
            <a:r>
              <a:rPr lang="uk-UA" dirty="0" smtClean="0"/>
              <a:t>Підготовка до контрольної роботи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143512"/>
            <a:ext cx="8183880" cy="89152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Перевіримо домашнє завдання</a:t>
            </a:r>
            <a:endParaRPr lang="uk-UA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7358114" cy="93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571612"/>
            <a:ext cx="5643602" cy="39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№202 (1) </a:t>
            </a:r>
            <a:r>
              <a:rPr lang="uk-UA" sz="2800" dirty="0" smtClean="0"/>
              <a:t>знайти</a:t>
            </a:r>
            <a:r>
              <a:rPr lang="uk-UA" dirty="0" smtClean="0"/>
              <a:t> </a:t>
            </a:r>
            <a:r>
              <a:rPr lang="en-US" dirty="0" smtClean="0"/>
              <a:t>R </a:t>
            </a:r>
            <a:r>
              <a:rPr lang="en-US" dirty="0" err="1" smtClean="0"/>
              <a:t>i</a:t>
            </a:r>
            <a:r>
              <a:rPr lang="en-US" dirty="0" smtClean="0"/>
              <a:t> r</a:t>
            </a:r>
            <a:endParaRPr lang="uk-UA" dirty="0"/>
          </a:p>
        </p:txBody>
      </p:sp>
      <p:graphicFrame>
        <p:nvGraphicFramePr>
          <p:cNvPr id="3074" name="Object 25"/>
          <p:cNvGraphicFramePr>
            <a:graphicFrameLocks noChangeAspect="1"/>
          </p:cNvGraphicFramePr>
          <p:nvPr/>
        </p:nvGraphicFramePr>
        <p:xfrm>
          <a:off x="857224" y="1285860"/>
          <a:ext cx="2180288" cy="1571625"/>
        </p:xfrm>
        <a:graphic>
          <a:graphicData uri="http://schemas.openxmlformats.org/presentationml/2006/ole">
            <p:oleObj spid="_x0000_s3074" name="Формула" r:id="rId3" imgW="545760" imgH="393480" progId="Equation.3">
              <p:embed/>
            </p:oleObj>
          </a:graphicData>
        </a:graphic>
      </p:graphicFrame>
      <p:graphicFrame>
        <p:nvGraphicFramePr>
          <p:cNvPr id="3075" name="Object 25"/>
          <p:cNvGraphicFramePr>
            <a:graphicFrameLocks noChangeAspect="1"/>
          </p:cNvGraphicFramePr>
          <p:nvPr/>
        </p:nvGraphicFramePr>
        <p:xfrm>
          <a:off x="5143504" y="1357298"/>
          <a:ext cx="2569268" cy="1285874"/>
        </p:xfrm>
        <a:graphic>
          <a:graphicData uri="http://schemas.openxmlformats.org/presentationml/2006/ole">
            <p:oleObj spid="_x0000_s3075" name="Формула" r:id="rId4" imgW="78732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555875" y="1341438"/>
            <a:ext cx="6048375" cy="3921057"/>
            <a:chOff x="1746" y="1207"/>
            <a:chExt cx="3538" cy="2137"/>
          </a:xfrm>
        </p:grpSpPr>
        <p:sp>
          <p:nvSpPr>
            <p:cNvPr id="11272" name="AutoShape 10"/>
            <p:cNvSpPr>
              <a:spLocks noChangeArrowheads="1"/>
            </p:cNvSpPr>
            <p:nvPr/>
          </p:nvSpPr>
          <p:spPr bwMode="auto">
            <a:xfrm>
              <a:off x="1746" y="1207"/>
              <a:ext cx="3538" cy="2041"/>
            </a:xfrm>
            <a:prstGeom prst="cloudCallout">
              <a:avLst>
                <a:gd name="adj1" fmla="val -13991"/>
                <a:gd name="adj2" fmla="val 96301"/>
              </a:avLst>
            </a:prstGeom>
            <a:noFill/>
            <a:ln w="76200">
              <a:pattFill prst="sphere">
                <a:fgClr>
                  <a:srgbClr val="0066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uk-UA">
                <a:solidFill>
                  <a:srgbClr val="0070C0"/>
                </a:solidFill>
              </a:endParaRPr>
            </a:p>
          </p:txBody>
        </p:sp>
        <p:sp>
          <p:nvSpPr>
            <p:cNvPr id="11271" name="Text Box 5"/>
            <p:cNvSpPr txBox="1">
              <a:spLocks noChangeArrowheads="1"/>
            </p:cNvSpPr>
            <p:nvPr/>
          </p:nvSpPr>
          <p:spPr bwMode="auto">
            <a:xfrm>
              <a:off x="1973" y="1616"/>
              <a:ext cx="3209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800100" lvl="1" indent="-342900">
                <a:spcBef>
                  <a:spcPct val="50000"/>
                </a:spcBef>
                <a:buFontTx/>
                <a:buAutoNum type="arabicPeriod"/>
              </a:pPr>
              <a:r>
                <a:rPr lang="ru-RU" sz="2000" b="1" dirty="0" err="1">
                  <a:solidFill>
                    <a:srgbClr val="0070C0"/>
                  </a:solidFill>
                </a:rPr>
                <a:t>Повторити</a:t>
              </a:r>
              <a:r>
                <a:rPr lang="ru-RU" sz="2000" b="1" dirty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>
                  <a:solidFill>
                    <a:srgbClr val="0070C0"/>
                  </a:solidFill>
                </a:rPr>
                <a:t>способи</a:t>
              </a:r>
              <a:r>
                <a:rPr lang="ru-RU" sz="2000" b="1" dirty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>
                  <a:solidFill>
                    <a:srgbClr val="0070C0"/>
                  </a:solidFill>
                </a:rPr>
                <a:t>знаходження</a:t>
              </a:r>
              <a:r>
                <a:rPr lang="ru-RU" sz="2000" b="1" dirty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>
                  <a:solidFill>
                    <a:srgbClr val="0070C0"/>
                  </a:solidFill>
                </a:rPr>
                <a:t>площі</a:t>
              </a:r>
              <a:r>
                <a:rPr lang="ru-RU" sz="2000" b="1" dirty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>
                  <a:solidFill>
                    <a:srgbClr val="0070C0"/>
                  </a:solidFill>
                </a:rPr>
                <a:t>трикутника</a:t>
              </a:r>
              <a:r>
                <a:rPr lang="ru-RU" sz="2000" b="1" dirty="0">
                  <a:solidFill>
                    <a:srgbClr val="0070C0"/>
                  </a:solidFill>
                </a:rPr>
                <a:t>.</a:t>
              </a:r>
            </a:p>
            <a:p>
              <a:pPr marL="800100" lvl="1" indent="-342900">
                <a:spcBef>
                  <a:spcPct val="50000"/>
                </a:spcBef>
                <a:buFontTx/>
                <a:buAutoNum type="arabicPeriod"/>
              </a:pPr>
              <a:r>
                <a:rPr lang="ru-RU" sz="2000" b="1" dirty="0" err="1" smtClean="0">
                  <a:solidFill>
                    <a:srgbClr val="0070C0"/>
                  </a:solidFill>
                </a:rPr>
                <a:t>навчитися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вибирати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потрібну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 формулу для 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розв’язання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конкретної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задачі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; </a:t>
              </a:r>
            </a:p>
            <a:p>
              <a:pPr marL="800100" lvl="1" indent="-342900">
                <a:spcBef>
                  <a:spcPct val="50000"/>
                </a:spcBef>
                <a:buFontTx/>
                <a:buAutoNum type="arabicPeriod"/>
              </a:pPr>
              <a:r>
                <a:rPr lang="ru-RU" sz="2000" b="1" dirty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вдосконалювати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навички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розв'язання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різних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 задач по 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темі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 «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Площа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2000" b="1" dirty="0" err="1" smtClean="0">
                  <a:solidFill>
                    <a:srgbClr val="0070C0"/>
                  </a:solidFill>
                </a:rPr>
                <a:t>трикутника</a:t>
              </a:r>
              <a:r>
                <a:rPr lang="ru-RU" sz="2000" b="1" dirty="0" smtClean="0">
                  <a:solidFill>
                    <a:srgbClr val="0070C0"/>
                  </a:solidFill>
                </a:rPr>
                <a:t>».</a:t>
              </a:r>
              <a:endParaRPr lang="ru-RU" sz="20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323850" y="485775"/>
            <a:ext cx="7200900" cy="5238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BFF37"/>
              </a:gs>
              <a:gs pos="100000">
                <a:schemeClr val="bg1"/>
              </a:gs>
            </a:gsLst>
            <a:lin ang="5400000" scaled="1"/>
          </a:gradFill>
          <a:ln w="76200">
            <a:pattFill prst="sphere">
              <a:fgClr>
                <a:schemeClr val="bg1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00B050"/>
                </a:solidFill>
              </a:rPr>
              <a:t>Мета уроку:</a:t>
            </a: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611188" y="1709738"/>
            <a:ext cx="2070100" cy="3440112"/>
            <a:chOff x="385" y="1077"/>
            <a:chExt cx="1304" cy="2167"/>
          </a:xfrm>
        </p:grpSpPr>
        <p:sp>
          <p:nvSpPr>
            <p:cNvPr id="11269" name="AutoShape 7"/>
            <p:cNvSpPr>
              <a:spLocks noChangeArrowheads="1"/>
            </p:cNvSpPr>
            <p:nvPr/>
          </p:nvSpPr>
          <p:spPr bwMode="auto">
            <a:xfrm rot="4888796">
              <a:off x="-47" y="1509"/>
              <a:ext cx="2167" cy="1304"/>
            </a:xfrm>
            <a:prstGeom prst="flowChartExtra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uk-UA"/>
            </a:p>
          </p:txBody>
        </p:sp>
        <p:sp>
          <p:nvSpPr>
            <p:cNvPr id="11270" name="Text Box 12"/>
            <p:cNvSpPr txBox="1">
              <a:spLocks noChangeArrowheads="1"/>
            </p:cNvSpPr>
            <p:nvPr/>
          </p:nvSpPr>
          <p:spPr bwMode="auto">
            <a:xfrm>
              <a:off x="612" y="1842"/>
              <a:ext cx="713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  <a:latin typeface="Ariaw" pitchFamily="34" charset="0"/>
                </a:rPr>
                <a:t>S</a:t>
              </a:r>
              <a:r>
                <a:rPr lang="ru-RU" sz="3600" b="1">
                  <a:solidFill>
                    <a:schemeClr val="bg1"/>
                  </a:solidFill>
                  <a:latin typeface="Ariaw" pitchFamily="34" charset="0"/>
                </a:rPr>
                <a:t> - ?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714884"/>
            <a:ext cx="8183880" cy="1051560"/>
          </a:xfrm>
        </p:spPr>
        <p:txBody>
          <a:bodyPr/>
          <a:lstStyle/>
          <a:p>
            <a:pPr algn="ctr"/>
            <a:r>
              <a:rPr lang="uk-UA" dirty="0" smtClean="0"/>
              <a:t>Експрес - контроль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42984"/>
            <a:ext cx="3569014" cy="4187952"/>
          </a:xfrm>
        </p:spPr>
        <p:txBody>
          <a:bodyPr>
            <a:normAutofit/>
          </a:bodyPr>
          <a:lstStyle/>
          <a:p>
            <a:r>
              <a:rPr lang="uk-UA" sz="1600" dirty="0" smtClean="0"/>
              <a:t>Знайти площу трикутника , у якого дві сторони дорівнюють 3см і 4 см, а кут між ними 30°</a:t>
            </a:r>
          </a:p>
          <a:p>
            <a:r>
              <a:rPr lang="uk-UA" sz="1600" dirty="0" smtClean="0"/>
              <a:t>Знайти площу трикутника зі сторонами 3, 3 і 2 см</a:t>
            </a:r>
          </a:p>
          <a:p>
            <a:r>
              <a:rPr lang="uk-UA" sz="1600" dirty="0" smtClean="0"/>
              <a:t>Знайти для цього трикутника радіус описаного кола</a:t>
            </a:r>
          </a:p>
          <a:p>
            <a:r>
              <a:rPr lang="uk-UA" sz="1600" dirty="0" smtClean="0"/>
              <a:t>Знайти для цього трикутника радіус вписаного кола</a:t>
            </a:r>
            <a:endParaRPr lang="uk-UA" sz="16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00562" y="1214422"/>
            <a:ext cx="3569014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Знайти площу трикутника , у якого дві сторони дорівнюють 3см і √2 см, а кут між ними 45°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Знайти площу трикутника зі сторонами 5,5 і 2 см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Знайти для цього трикутника радіус описаного кола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Знайти для цього трикутника радіус вписаного кола</a:t>
            </a:r>
            <a:endParaRPr kumimoji="0" lang="uk-UA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78579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1"/>
                </a:solidFill>
              </a:rPr>
              <a:t>1варіант</a:t>
            </a:r>
            <a:endParaRPr lang="uk-UA" b="1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78579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1"/>
                </a:solidFill>
              </a:rPr>
              <a:t>2варіант</a:t>
            </a:r>
            <a:endParaRPr lang="uk-UA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214422"/>
            <a:ext cx="2711758" cy="4187952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1) 3см²</a:t>
            </a:r>
          </a:p>
          <a:p>
            <a:pPr>
              <a:buNone/>
            </a:pPr>
            <a:r>
              <a:rPr lang="uk-UA" dirty="0" smtClean="0"/>
              <a:t>2) 2√2см²</a:t>
            </a:r>
          </a:p>
          <a:p>
            <a:pPr>
              <a:buNone/>
            </a:pPr>
            <a:r>
              <a:rPr lang="uk-UA" dirty="0" smtClean="0"/>
              <a:t>3)         см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4)         см</a:t>
            </a:r>
          </a:p>
          <a:p>
            <a:pPr>
              <a:buNone/>
            </a:pPr>
            <a:endParaRPr lang="uk-UA" dirty="0" smtClean="0"/>
          </a:p>
          <a:p>
            <a:endParaRPr lang="uk-UA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450057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Експрес – контроль (відповіді)</a:t>
            </a:r>
            <a:endParaRPr lang="uk-UA" dirty="0"/>
          </a:p>
        </p:txBody>
      </p:sp>
      <p:graphicFrame>
        <p:nvGraphicFramePr>
          <p:cNvPr id="23554" name="Object 25"/>
          <p:cNvGraphicFramePr>
            <a:graphicFrameLocks noChangeAspect="1"/>
          </p:cNvGraphicFramePr>
          <p:nvPr/>
        </p:nvGraphicFramePr>
        <p:xfrm>
          <a:off x="1214414" y="2285992"/>
          <a:ext cx="785818" cy="989109"/>
        </p:xfrm>
        <a:graphic>
          <a:graphicData uri="http://schemas.openxmlformats.org/presentationml/2006/ole">
            <p:oleObj spid="_x0000_s23554" name="Формула" r:id="rId3" imgW="342720" imgH="431640" progId="Equation.3">
              <p:embed/>
            </p:oleObj>
          </a:graphicData>
        </a:graphic>
      </p:graphicFrame>
      <p:graphicFrame>
        <p:nvGraphicFramePr>
          <p:cNvPr id="23555" name="Object 25"/>
          <p:cNvGraphicFramePr>
            <a:graphicFrameLocks noChangeAspect="1"/>
          </p:cNvGraphicFramePr>
          <p:nvPr/>
        </p:nvGraphicFramePr>
        <p:xfrm>
          <a:off x="1357290" y="3214686"/>
          <a:ext cx="611188" cy="989012"/>
        </p:xfrm>
        <a:graphic>
          <a:graphicData uri="http://schemas.openxmlformats.org/presentationml/2006/ole">
            <p:oleObj spid="_x0000_s23555" name="Формула" r:id="rId4" imgW="266400" imgH="431640" progId="Equation.3">
              <p:embed/>
            </p:oleObj>
          </a:graphicData>
        </a:graphic>
      </p:graphicFrame>
      <p:sp>
        <p:nvSpPr>
          <p:cNvPr id="7" name="Содержимое 2"/>
          <p:cNvSpPr txBox="1">
            <a:spLocks/>
          </p:cNvSpPr>
          <p:nvPr/>
        </p:nvSpPr>
        <p:spPr>
          <a:xfrm>
            <a:off x="4429124" y="1285860"/>
            <a:ext cx="2711758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1,5см²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2√6см²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        см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4)         см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3556" name="Object 25"/>
          <p:cNvGraphicFramePr>
            <a:graphicFrameLocks noChangeAspect="1"/>
          </p:cNvGraphicFramePr>
          <p:nvPr/>
        </p:nvGraphicFramePr>
        <p:xfrm>
          <a:off x="5000628" y="2214554"/>
          <a:ext cx="960438" cy="989013"/>
        </p:xfrm>
        <a:graphic>
          <a:graphicData uri="http://schemas.openxmlformats.org/presentationml/2006/ole">
            <p:oleObj spid="_x0000_s23556" name="Формула" r:id="rId5" imgW="419040" imgH="431640" progId="Equation.3">
              <p:embed/>
            </p:oleObj>
          </a:graphicData>
        </a:graphic>
      </p:graphicFrame>
      <p:graphicFrame>
        <p:nvGraphicFramePr>
          <p:cNvPr id="23557" name="Object 25"/>
          <p:cNvGraphicFramePr>
            <a:graphicFrameLocks noChangeAspect="1"/>
          </p:cNvGraphicFramePr>
          <p:nvPr/>
        </p:nvGraphicFramePr>
        <p:xfrm>
          <a:off x="5214942" y="3214686"/>
          <a:ext cx="611188" cy="989012"/>
        </p:xfrm>
        <a:graphic>
          <a:graphicData uri="http://schemas.openxmlformats.org/presentationml/2006/ole">
            <p:oleObj spid="_x0000_s23557" name="Формула" r:id="rId6" imgW="266400" imgH="43164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214414" y="64291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1"/>
                </a:solidFill>
              </a:rPr>
              <a:t>1варіант</a:t>
            </a:r>
            <a:endParaRPr lang="uk-UA" b="1" dirty="0">
              <a:solidFill>
                <a:schemeClr val="accent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57752" y="78579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1"/>
                </a:solidFill>
              </a:rPr>
              <a:t>2варіант</a:t>
            </a:r>
            <a:endParaRPr lang="uk-UA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algn="l"/>
            <a:r>
              <a:rPr lang="ru-RU" sz="2800" b="1" dirty="0"/>
              <a:t>4</a:t>
            </a:r>
            <a:r>
              <a:rPr lang="ru-RU" sz="2800" b="1" dirty="0" smtClean="0"/>
              <a:t>)</a:t>
            </a:r>
            <a:r>
              <a:rPr lang="ru-RU" sz="2800" dirty="0" smtClean="0"/>
              <a:t> </a:t>
            </a:r>
            <a:r>
              <a:rPr lang="ru-RU" sz="2800" dirty="0" err="1" smtClean="0"/>
              <a:t>Розв’яжіть</a:t>
            </a:r>
            <a:r>
              <a:rPr lang="ru-RU" sz="2800" dirty="0" smtClean="0"/>
              <a:t> </a:t>
            </a:r>
            <a:r>
              <a:rPr lang="ru-RU" sz="2800" dirty="0"/>
              <a:t>задачу.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6597650"/>
            <a:ext cx="8229600" cy="104775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uk-UA" sz="80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4"/>
            <a:ext cx="4081462" cy="2276475"/>
          </a:xfrm>
          <a:prstGeom prst="rect">
            <a:avLst/>
          </a:prstGeom>
          <a:noFill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1125538"/>
            <a:ext cx="3527425" cy="2403475"/>
          </a:xfrm>
          <a:prstGeom prst="rect">
            <a:avLst/>
          </a:prstGeom>
          <a:noFill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643314"/>
            <a:ext cx="4295775" cy="2498725"/>
          </a:xfrm>
          <a:prstGeom prst="rect">
            <a:avLst/>
          </a:prstGeom>
          <a:noFill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714752"/>
            <a:ext cx="3671887" cy="2503487"/>
          </a:xfrm>
          <a:prstGeom prst="rect">
            <a:avLst/>
          </a:prstGeom>
          <a:noFill/>
        </p:spPr>
      </p:pic>
      <p:sp>
        <p:nvSpPr>
          <p:cNvPr id="9227" name="AutoShape 11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675688" y="6453188"/>
            <a:ext cx="217487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7"/>
          <p:cNvSpPr>
            <a:spLocks noChangeArrowheads="1"/>
          </p:cNvSpPr>
          <p:nvPr/>
        </p:nvSpPr>
        <p:spPr bwMode="auto">
          <a:xfrm rot="2295181">
            <a:off x="290146" y="803922"/>
            <a:ext cx="6563442" cy="3517033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uk-UA"/>
          </a:p>
        </p:txBody>
      </p:sp>
      <p:graphicFrame>
        <p:nvGraphicFramePr>
          <p:cNvPr id="29" name="Object 29"/>
          <p:cNvGraphicFramePr>
            <a:graphicFrameLocks noChangeAspect="1"/>
          </p:cNvGraphicFramePr>
          <p:nvPr/>
        </p:nvGraphicFramePr>
        <p:xfrm>
          <a:off x="928662" y="714356"/>
          <a:ext cx="2357454" cy="773217"/>
        </p:xfrm>
        <a:graphic>
          <a:graphicData uri="http://schemas.openxmlformats.org/presentationml/2006/ole">
            <p:oleObj spid="_x0000_s6146" name="Формула" r:id="rId3" imgW="927000" imgH="393480" progId="Equation.3">
              <p:embed/>
            </p:oleObj>
          </a:graphicData>
        </a:graphic>
      </p:graphicFrame>
      <p:graphicFrame>
        <p:nvGraphicFramePr>
          <p:cNvPr id="77839" name="Object 6"/>
          <p:cNvGraphicFramePr>
            <a:graphicFrameLocks noChangeAspect="1"/>
          </p:cNvGraphicFramePr>
          <p:nvPr/>
        </p:nvGraphicFramePr>
        <p:xfrm>
          <a:off x="1428728" y="1714488"/>
          <a:ext cx="1571604" cy="894505"/>
        </p:xfrm>
        <a:graphic>
          <a:graphicData uri="http://schemas.openxmlformats.org/presentationml/2006/ole">
            <p:oleObj spid="_x0000_s6147" name="Equation" r:id="rId4" imgW="685800" imgH="393700" progId="">
              <p:embed/>
            </p:oleObj>
          </a:graphicData>
        </a:graphic>
      </p:graphicFrame>
      <p:graphicFrame>
        <p:nvGraphicFramePr>
          <p:cNvPr id="8196" name="Object 25"/>
          <p:cNvGraphicFramePr>
            <a:graphicFrameLocks noChangeAspect="1"/>
          </p:cNvGraphicFramePr>
          <p:nvPr/>
        </p:nvGraphicFramePr>
        <p:xfrm>
          <a:off x="2214546" y="2928934"/>
          <a:ext cx="2071702" cy="824004"/>
        </p:xfrm>
        <a:graphic>
          <a:graphicData uri="http://schemas.openxmlformats.org/presentationml/2006/ole">
            <p:oleObj spid="_x0000_s6148" name="Формула" r:id="rId5" imgW="990360" imgH="393480" progId="Equation.3">
              <p:embed/>
            </p:oleObj>
          </a:graphicData>
        </a:graphic>
      </p:graphicFrame>
      <p:graphicFrame>
        <p:nvGraphicFramePr>
          <p:cNvPr id="8197" name="Object 25"/>
          <p:cNvGraphicFramePr>
            <a:graphicFrameLocks noChangeAspect="1"/>
          </p:cNvGraphicFramePr>
          <p:nvPr/>
        </p:nvGraphicFramePr>
        <p:xfrm>
          <a:off x="1214414" y="3786190"/>
          <a:ext cx="1655762" cy="1022351"/>
        </p:xfrm>
        <a:graphic>
          <a:graphicData uri="http://schemas.openxmlformats.org/presentationml/2006/ole">
            <p:oleObj spid="_x0000_s6149" name="Формула" r:id="rId6" imgW="685800" imgH="393480" progId="Equation.3">
              <p:embed/>
            </p:oleObj>
          </a:graphicData>
        </a:graphic>
      </p:graphicFrame>
      <p:graphicFrame>
        <p:nvGraphicFramePr>
          <p:cNvPr id="8198" name="Object 15"/>
          <p:cNvGraphicFramePr>
            <a:graphicFrameLocks noChangeAspect="1"/>
          </p:cNvGraphicFramePr>
          <p:nvPr/>
        </p:nvGraphicFramePr>
        <p:xfrm>
          <a:off x="571472" y="4929198"/>
          <a:ext cx="5072098" cy="620229"/>
        </p:xfrm>
        <a:graphic>
          <a:graphicData uri="http://schemas.openxmlformats.org/presentationml/2006/ole">
            <p:oleObj spid="_x0000_s6150" name="Формула" r:id="rId7" imgW="1752480" imgH="253800" progId="Equation.3">
              <p:embed/>
            </p:oleObj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4929190" y="1857364"/>
            <a:ext cx="6215106" cy="76583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 тепер розв’яжемо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складніші задачі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№199, 201,210</a:t>
            </a:r>
            <a:endParaRPr kumimoji="0" lang="uk-UA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Підведемо підсумки уроку: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Виправити помилки:</a:t>
            </a:r>
            <a:endParaRPr lang="uk-UA" dirty="0"/>
          </a:p>
        </p:txBody>
      </p:sp>
      <p:graphicFrame>
        <p:nvGraphicFramePr>
          <p:cNvPr id="29" name="Object 29"/>
          <p:cNvGraphicFramePr>
            <a:graphicFrameLocks noChangeAspect="1"/>
          </p:cNvGraphicFramePr>
          <p:nvPr/>
        </p:nvGraphicFramePr>
        <p:xfrm>
          <a:off x="968375" y="1357312"/>
          <a:ext cx="3357688" cy="1071555"/>
        </p:xfrm>
        <a:graphic>
          <a:graphicData uri="http://schemas.openxmlformats.org/presentationml/2006/ole">
            <p:oleObj spid="_x0000_s24578" name="Формула" r:id="rId3" imgW="952200" imgH="393480" progId="Equation.3">
              <p:embed/>
            </p:oleObj>
          </a:graphicData>
        </a:graphic>
      </p:graphicFrame>
      <p:graphicFrame>
        <p:nvGraphicFramePr>
          <p:cNvPr id="77839" name="Object 6"/>
          <p:cNvGraphicFramePr>
            <a:graphicFrameLocks noChangeAspect="1"/>
          </p:cNvGraphicFramePr>
          <p:nvPr/>
        </p:nvGraphicFramePr>
        <p:xfrm>
          <a:off x="4929190" y="1928802"/>
          <a:ext cx="1643052" cy="934383"/>
        </p:xfrm>
        <a:graphic>
          <a:graphicData uri="http://schemas.openxmlformats.org/presentationml/2006/ole">
            <p:oleObj spid="_x0000_s24579" name="Equation" r:id="rId4" imgW="685800" imgH="393700" progId="">
              <p:embed/>
            </p:oleObj>
          </a:graphicData>
        </a:graphic>
      </p:graphicFrame>
      <p:graphicFrame>
        <p:nvGraphicFramePr>
          <p:cNvPr id="24580" name="Object 25"/>
          <p:cNvGraphicFramePr>
            <a:graphicFrameLocks noChangeAspect="1"/>
          </p:cNvGraphicFramePr>
          <p:nvPr/>
        </p:nvGraphicFramePr>
        <p:xfrm>
          <a:off x="1801813" y="2643188"/>
          <a:ext cx="2841625" cy="1088282"/>
        </p:xfrm>
        <a:graphic>
          <a:graphicData uri="http://schemas.openxmlformats.org/presentationml/2006/ole">
            <p:oleObj spid="_x0000_s24580" name="Формула" r:id="rId5" imgW="1028520" imgH="393480" progId="Equation.3">
              <p:embed/>
            </p:oleObj>
          </a:graphicData>
        </a:graphic>
      </p:graphicFrame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5572132" y="3143248"/>
          <a:ext cx="1966874" cy="1214446"/>
        </p:xfrm>
        <a:graphic>
          <a:graphicData uri="http://schemas.openxmlformats.org/presentationml/2006/ole">
            <p:oleObj spid="_x0000_s24581" name="Формула" r:id="rId6" imgW="685800" imgH="393480" progId="Equation.3">
              <p:embed/>
            </p:oleObj>
          </a:graphicData>
        </a:graphic>
      </p:graphicFrame>
      <p:graphicFrame>
        <p:nvGraphicFramePr>
          <p:cNvPr id="24582" name="Object 15"/>
          <p:cNvGraphicFramePr>
            <a:graphicFrameLocks noChangeAspect="1"/>
          </p:cNvGraphicFramePr>
          <p:nvPr/>
        </p:nvGraphicFramePr>
        <p:xfrm>
          <a:off x="1074738" y="4286250"/>
          <a:ext cx="4778375" cy="620713"/>
        </p:xfrm>
        <a:graphic>
          <a:graphicData uri="http://schemas.openxmlformats.org/presentationml/2006/ole">
            <p:oleObj spid="_x0000_s24582" name="Формула" r:id="rId7" imgW="1650960" imgH="253800" progId="Equation.3">
              <p:embed/>
            </p:oleObj>
          </a:graphicData>
        </a:graphic>
      </p:graphicFrame>
      <p:pic>
        <p:nvPicPr>
          <p:cNvPr id="24584" name="Picture 8" descr="http://im3-tub-ua.yandex.net/i?id=275302043-35-72&amp;n=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86578" y="857232"/>
            <a:ext cx="1643074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88</TotalTime>
  <Words>216</Words>
  <Application>Microsoft Office PowerPoint</Application>
  <PresentationFormat>Экран (4:3)</PresentationFormat>
  <Paragraphs>42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Аспект</vt:lpstr>
      <vt:lpstr>Формула</vt:lpstr>
      <vt:lpstr>Equation</vt:lpstr>
      <vt:lpstr>Microsoft Equation 3.0</vt:lpstr>
      <vt:lpstr>Площа трикутника</vt:lpstr>
      <vt:lpstr>Перевіримо домашнє завдання</vt:lpstr>
      <vt:lpstr>№202 (1) знайти R i r</vt:lpstr>
      <vt:lpstr>Слайд 4</vt:lpstr>
      <vt:lpstr>Експрес - контроль</vt:lpstr>
      <vt:lpstr>Експрес – контроль (відповіді)</vt:lpstr>
      <vt:lpstr>4) Розв’яжіть задачу.</vt:lpstr>
      <vt:lpstr>Слайд 8</vt:lpstr>
      <vt:lpstr>Підведемо підсумки уроку:</vt:lpstr>
      <vt:lpstr>Домашнє завдання: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Площа трикутника</dc:title>
  <dc:creator>Надежда</dc:creator>
  <cp:lastModifiedBy>Надежда</cp:lastModifiedBy>
  <cp:revision>9</cp:revision>
  <dcterms:created xsi:type="dcterms:W3CDTF">2012-11-01T15:54:32Z</dcterms:created>
  <dcterms:modified xsi:type="dcterms:W3CDTF">2012-11-04T15:24:46Z</dcterms:modified>
</cp:coreProperties>
</file>